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C405D2B-F714-4B73-BA6B-255F9492FDD0}" type="datetimeFigureOut">
              <a:rPr lang="ar-IQ" smtClean="0"/>
              <a:t>26/06/1439</a:t>
            </a:fld>
            <a:endParaRPr lang="ar-IQ"/>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B7AD124-5D78-4868-BA5D-214082F3A38A}"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405D2B-F714-4B73-BA6B-255F9492FDD0}" type="datetimeFigureOut">
              <a:rPr lang="ar-IQ" smtClean="0"/>
              <a:t>26/06/1439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DB7AD124-5D78-4868-BA5D-214082F3A38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C405D2B-F714-4B73-BA6B-255F9492FDD0}" type="datetimeFigureOut">
              <a:rPr lang="ar-IQ" smtClean="0"/>
              <a:t>26/06/1439</a:t>
            </a:fld>
            <a:endParaRPr lang="ar-IQ"/>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IQ"/>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B7AD124-5D78-4868-BA5D-214082F3A38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405D2B-F714-4B73-BA6B-255F9492FDD0}" type="datetimeFigureOut">
              <a:rPr lang="ar-IQ" smtClean="0"/>
              <a:t>26/06/1439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DB7AD124-5D78-4868-BA5D-214082F3A38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C405D2B-F714-4B73-BA6B-255F9492FDD0}" type="datetimeFigureOut">
              <a:rPr lang="ar-IQ" smtClean="0"/>
              <a:t>26/06/1439</a:t>
            </a:fld>
            <a:endParaRPr lang="ar-IQ"/>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B7AD124-5D78-4868-BA5D-214082F3A38A}"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C405D2B-F714-4B73-BA6B-255F9492FDD0}" type="datetimeFigureOut">
              <a:rPr lang="ar-IQ" smtClean="0"/>
              <a:t>26/06/1439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DB7AD124-5D78-4868-BA5D-214082F3A38A}"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C405D2B-F714-4B73-BA6B-255F9492FDD0}" type="datetimeFigureOut">
              <a:rPr lang="ar-IQ" smtClean="0"/>
              <a:t>26/06/1439</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DB7AD124-5D78-4868-BA5D-214082F3A38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C405D2B-F714-4B73-BA6B-255F9492FDD0}" type="datetimeFigureOut">
              <a:rPr lang="ar-IQ" smtClean="0"/>
              <a:t>26/06/1439</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DB7AD124-5D78-4868-BA5D-214082F3A38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C405D2B-F714-4B73-BA6B-255F9492FDD0}" type="datetimeFigureOut">
              <a:rPr lang="ar-IQ" smtClean="0"/>
              <a:t>26/06/1439</a:t>
            </a:fld>
            <a:endParaRPr lang="ar-IQ"/>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IQ"/>
          </a:p>
        </p:txBody>
      </p:sp>
      <p:sp>
        <p:nvSpPr>
          <p:cNvPr id="4" name="Slide Number Placeholder 3"/>
          <p:cNvSpPr>
            <a:spLocks noGrp="1"/>
          </p:cNvSpPr>
          <p:nvPr>
            <p:ph type="sldNum" sz="quarter" idx="12"/>
          </p:nvPr>
        </p:nvSpPr>
        <p:spPr/>
        <p:txBody>
          <a:bodyPr/>
          <a:lstStyle>
            <a:extLst/>
          </a:lstStyle>
          <a:p>
            <a:fld id="{DB7AD124-5D78-4868-BA5D-214082F3A38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C405D2B-F714-4B73-BA6B-255F9492FDD0}" type="datetimeFigureOut">
              <a:rPr lang="ar-IQ" smtClean="0"/>
              <a:t>26/06/1439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DB7AD124-5D78-4868-BA5D-214082F3A38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C405D2B-F714-4B73-BA6B-255F9492FDD0}" type="datetimeFigureOut">
              <a:rPr lang="ar-IQ" smtClean="0"/>
              <a:t>26/06/1439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DB7AD124-5D78-4868-BA5D-214082F3A38A}" type="slidenum">
              <a:rPr lang="ar-IQ" smtClean="0"/>
              <a:t>‹#›</a:t>
            </a:fld>
            <a:endParaRPr lang="ar-IQ"/>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C405D2B-F714-4B73-BA6B-255F9492FDD0}" type="datetimeFigureOut">
              <a:rPr lang="ar-IQ" smtClean="0"/>
              <a:t>26/06/1439</a:t>
            </a:fld>
            <a:endParaRPr lang="ar-IQ"/>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B7AD124-5D78-4868-BA5D-214082F3A38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Saki’s The Open Window</a:t>
            </a:r>
            <a:endParaRPr lang="ar-IQ" dirty="0"/>
          </a:p>
        </p:txBody>
      </p:sp>
      <p:sp>
        <p:nvSpPr>
          <p:cNvPr id="3" name="Subtitle 2"/>
          <p:cNvSpPr>
            <a:spLocks noGrp="1"/>
          </p:cNvSpPr>
          <p:nvPr>
            <p:ph type="subTitle" idx="1"/>
          </p:nvPr>
        </p:nvSpPr>
        <p:spPr/>
        <p:txBody>
          <a:bodyPr/>
          <a:lstStyle/>
          <a:p>
            <a:r>
              <a:rPr lang="en-US" dirty="0" smtClean="0"/>
              <a:t>Analysis</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 Open Window: Plot </a:t>
            </a:r>
            <a:endParaRPr lang="ar-IQ" dirty="0"/>
          </a:p>
        </p:txBody>
      </p:sp>
      <p:sp>
        <p:nvSpPr>
          <p:cNvPr id="3" name="Content Placeholder 2"/>
          <p:cNvSpPr>
            <a:spLocks noGrp="1"/>
          </p:cNvSpPr>
          <p:nvPr>
            <p:ph idx="1"/>
          </p:nvPr>
        </p:nvSpPr>
        <p:spPr/>
        <p:txBody>
          <a:bodyPr>
            <a:normAutofit fontScale="62500" lnSpcReduction="20000"/>
          </a:bodyPr>
          <a:lstStyle/>
          <a:p>
            <a:pPr algn="l" rtl="0"/>
            <a:r>
              <a:rPr lang="en-US" dirty="0" smtClean="0"/>
              <a:t>Plot structure of the Open Window</a:t>
            </a:r>
          </a:p>
          <a:p>
            <a:pPr algn="just" rtl="0"/>
            <a:r>
              <a:rPr lang="en-US" dirty="0" smtClean="0"/>
              <a:t>"The Open Window" by Saki is a short story about a dual-layered practical joke a young woman (Vera) plays on an unsuspecting visitor. The plot points can be broken up according to the plot triangle as follows:</a:t>
            </a:r>
          </a:p>
          <a:p>
            <a:pPr algn="just" rtl="0"/>
            <a:r>
              <a:rPr lang="en-US" b="1" dirty="0" smtClean="0"/>
              <a:t>Exposition</a:t>
            </a:r>
            <a:r>
              <a:rPr lang="en-US" dirty="0" smtClean="0"/>
              <a:t>: A man named </a:t>
            </a:r>
            <a:r>
              <a:rPr lang="en-US" dirty="0" err="1" smtClean="0"/>
              <a:t>Framton</a:t>
            </a:r>
            <a:r>
              <a:rPr lang="en-US" dirty="0" smtClean="0"/>
              <a:t> </a:t>
            </a:r>
            <a:r>
              <a:rPr lang="en-US" dirty="0" err="1" smtClean="0"/>
              <a:t>Nuttel</a:t>
            </a:r>
            <a:r>
              <a:rPr lang="en-US" dirty="0" smtClean="0"/>
              <a:t> is visiting the </a:t>
            </a:r>
            <a:r>
              <a:rPr lang="en-US" dirty="0" err="1" smtClean="0"/>
              <a:t>Sappletons</a:t>
            </a:r>
            <a:r>
              <a:rPr lang="en-US" dirty="0" smtClean="0"/>
              <a:t>. He must wait for Mrs. </a:t>
            </a:r>
            <a:r>
              <a:rPr lang="en-US" dirty="0" err="1" smtClean="0"/>
              <a:t>Sappleton</a:t>
            </a:r>
            <a:r>
              <a:rPr lang="en-US" dirty="0" smtClean="0"/>
              <a:t>, so 15-year old Vera keeps him company.</a:t>
            </a:r>
          </a:p>
          <a:p>
            <a:pPr algn="just" rtl="0"/>
            <a:r>
              <a:rPr lang="en-US" dirty="0" smtClean="0"/>
              <a:t>"'My aunt will be down presently, Mr. [</a:t>
            </a:r>
            <a:r>
              <a:rPr lang="en-US" dirty="0" err="1" smtClean="0"/>
              <a:t>Framton</a:t>
            </a:r>
            <a:r>
              <a:rPr lang="en-US" dirty="0" smtClean="0"/>
              <a:t>] </a:t>
            </a:r>
            <a:r>
              <a:rPr lang="en-US" dirty="0" err="1" smtClean="0"/>
              <a:t>Nuttel</a:t>
            </a:r>
            <a:r>
              <a:rPr lang="en-US" dirty="0" smtClean="0"/>
              <a:t>,' said a very self-possessed young lady of fifteen, 'in the meantime you must try and put up with me.'"</a:t>
            </a:r>
          </a:p>
          <a:p>
            <a:pPr algn="just" rtl="0"/>
            <a:r>
              <a:rPr lang="en-US" b="1" dirty="0" smtClean="0"/>
              <a:t>Complications</a:t>
            </a:r>
            <a:r>
              <a:rPr lang="en-US" dirty="0" smtClean="0"/>
              <a:t>: Vera explains the tragedy, and tells </a:t>
            </a:r>
            <a:r>
              <a:rPr lang="en-US" dirty="0" err="1" smtClean="0"/>
              <a:t>Framton</a:t>
            </a:r>
            <a:r>
              <a:rPr lang="en-US" dirty="0" smtClean="0"/>
              <a:t> that they keep the window open in memory of Mr. </a:t>
            </a:r>
            <a:r>
              <a:rPr lang="en-US" dirty="0" err="1" smtClean="0"/>
              <a:t>Sappleton</a:t>
            </a:r>
            <a:r>
              <a:rPr lang="en-US" dirty="0" smtClean="0"/>
              <a:t>. After talking with Vera for a while, </a:t>
            </a:r>
            <a:r>
              <a:rPr lang="en-US" dirty="0" err="1" smtClean="0"/>
              <a:t>Nuttel</a:t>
            </a:r>
            <a:r>
              <a:rPr lang="en-US" dirty="0" smtClean="0"/>
              <a:t> is introduced to Mrs. </a:t>
            </a:r>
            <a:r>
              <a:rPr lang="en-US" dirty="0" err="1" smtClean="0"/>
              <a:t>Sappleton</a:t>
            </a:r>
            <a:r>
              <a:rPr lang="en-US" dirty="0" smtClean="0"/>
              <a:t>. Mrs. </a:t>
            </a:r>
            <a:r>
              <a:rPr lang="en-US" dirty="0" err="1" smtClean="0"/>
              <a:t>Sappleton</a:t>
            </a:r>
            <a:r>
              <a:rPr lang="en-US" dirty="0" smtClean="0"/>
              <a:t> talks on about her husband and brothers, who Vera has just explained are dead. </a:t>
            </a:r>
            <a:r>
              <a:rPr lang="en-US" dirty="0" err="1" smtClean="0"/>
              <a:t>Framton</a:t>
            </a:r>
            <a:r>
              <a:rPr lang="en-US" dirty="0" smtClean="0"/>
              <a:t> believes Mrs. </a:t>
            </a:r>
            <a:r>
              <a:rPr lang="en-US" dirty="0" err="1" smtClean="0"/>
              <a:t>Sappleton</a:t>
            </a:r>
            <a:r>
              <a:rPr lang="en-US" dirty="0" smtClean="0"/>
              <a:t> is insane, and tries to avoid the subject of the husband.</a:t>
            </a:r>
          </a:p>
          <a:p>
            <a:pPr algn="just" rtl="0"/>
            <a:r>
              <a:rPr lang="en-US" dirty="0" smtClean="0"/>
              <a:t>"She rattled on cheerfully about the shooting and scarcity of birds...to </a:t>
            </a:r>
            <a:r>
              <a:rPr lang="en-US" dirty="0" err="1" smtClean="0"/>
              <a:t>Framton</a:t>
            </a:r>
            <a:r>
              <a:rPr lang="en-US" dirty="0" smtClean="0"/>
              <a:t> it was all purely horrible."</a:t>
            </a:r>
          </a:p>
          <a:p>
            <a:pPr algn="l" rtl="0"/>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Continues</a:t>
            </a:r>
            <a:endParaRPr lang="ar-IQ" dirty="0"/>
          </a:p>
        </p:txBody>
      </p:sp>
      <p:sp>
        <p:nvSpPr>
          <p:cNvPr id="3" name="Content Placeholder 2"/>
          <p:cNvSpPr>
            <a:spLocks noGrp="1"/>
          </p:cNvSpPr>
          <p:nvPr>
            <p:ph idx="1"/>
          </p:nvPr>
        </p:nvSpPr>
        <p:spPr/>
        <p:txBody>
          <a:bodyPr>
            <a:normAutofit fontScale="77500" lnSpcReduction="20000"/>
          </a:bodyPr>
          <a:lstStyle/>
          <a:p>
            <a:pPr algn="just" rtl="0"/>
            <a:r>
              <a:rPr lang="en-US" b="1" dirty="0" smtClean="0"/>
              <a:t>Climax</a:t>
            </a:r>
            <a:r>
              <a:rPr lang="en-US" dirty="0" smtClean="0"/>
              <a:t>: As the sun begins setting, three figures walk across the lawn and can be seen from the window.</a:t>
            </a:r>
          </a:p>
          <a:p>
            <a:pPr algn="just" rtl="0"/>
            <a:r>
              <a:rPr lang="en-US" dirty="0" smtClean="0"/>
              <a:t>"In the deepening twilight three figures were walking across the lawn towards the window, they all carried guns under their arms."</a:t>
            </a:r>
          </a:p>
          <a:p>
            <a:pPr algn="just" rtl="0"/>
            <a:r>
              <a:rPr lang="en-US" b="1" dirty="0" smtClean="0"/>
              <a:t>Resolution:</a:t>
            </a:r>
            <a:r>
              <a:rPr lang="en-US" dirty="0" smtClean="0"/>
              <a:t> </a:t>
            </a:r>
            <a:r>
              <a:rPr lang="en-US" dirty="0" err="1" smtClean="0"/>
              <a:t>Framton</a:t>
            </a:r>
            <a:r>
              <a:rPr lang="en-US" dirty="0" smtClean="0"/>
              <a:t>, frightened upon realizing the figures are the ghosts of the </a:t>
            </a:r>
            <a:r>
              <a:rPr lang="en-US" dirty="0" err="1" smtClean="0"/>
              <a:t>Sappletons</a:t>
            </a:r>
            <a:r>
              <a:rPr lang="en-US" dirty="0" smtClean="0"/>
              <a:t>, grabs his things and leaves the house to escape the assumed ghosts.</a:t>
            </a:r>
          </a:p>
          <a:p>
            <a:pPr algn="just" rtl="0"/>
            <a:r>
              <a:rPr lang="en-US" dirty="0" smtClean="0"/>
              <a:t>"</a:t>
            </a:r>
            <a:r>
              <a:rPr lang="en-US" dirty="0" err="1" smtClean="0"/>
              <a:t>Framton</a:t>
            </a:r>
            <a:r>
              <a:rPr lang="en-US" dirty="0" smtClean="0"/>
              <a:t> grabbed wildly at his stick and hat; the hall door, the gravel dive, and the front gate were dimly noted stages in his headlong retreat."</a:t>
            </a:r>
          </a:p>
          <a:p>
            <a:pPr algn="just" rtl="0"/>
            <a:r>
              <a:rPr lang="en-US" dirty="0" smtClean="0"/>
              <a:t>'A most extraordinary man, Mr. </a:t>
            </a:r>
            <a:r>
              <a:rPr lang="en-US" dirty="0" err="1" smtClean="0"/>
              <a:t>Nuttel</a:t>
            </a:r>
            <a:r>
              <a:rPr lang="en-US" dirty="0" smtClean="0"/>
              <a:t>,' said Mrs. </a:t>
            </a:r>
            <a:r>
              <a:rPr lang="en-US" dirty="0" err="1" smtClean="0"/>
              <a:t>Sappleton</a:t>
            </a:r>
            <a:r>
              <a:rPr lang="en-US" dirty="0" smtClean="0"/>
              <a:t>...'One would think he had seen a ghost.'"</a:t>
            </a:r>
          </a:p>
          <a:p>
            <a:pPr algn="just" rtl="0"/>
            <a:r>
              <a:rPr lang="en-US" b="1" dirty="0" smtClean="0"/>
              <a:t>Conclusion</a:t>
            </a:r>
            <a:r>
              <a:rPr lang="en-US" dirty="0" smtClean="0"/>
              <a:t>: The family thinks </a:t>
            </a:r>
            <a:r>
              <a:rPr lang="en-US" dirty="0" err="1" smtClean="0"/>
              <a:t>Framton</a:t>
            </a:r>
            <a:r>
              <a:rPr lang="en-US" dirty="0" smtClean="0"/>
              <a:t> is crazy because he ran away, and it is revealed that the </a:t>
            </a:r>
            <a:r>
              <a:rPr lang="en-US" dirty="0" err="1" smtClean="0"/>
              <a:t>Sappleton</a:t>
            </a:r>
            <a:r>
              <a:rPr lang="en-US" dirty="0" smtClean="0"/>
              <a:t> "ghosts" are just figments of Vera's "romance at short notice" (skill at telling stories).</a:t>
            </a: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Open </a:t>
            </a:r>
            <a:r>
              <a:rPr lang="en-US" dirty="0" err="1" smtClean="0"/>
              <a:t>Window:</a:t>
            </a:r>
            <a:r>
              <a:rPr lang="en-US" dirty="0" err="1" smtClean="0"/>
              <a:t>tripartite</a:t>
            </a:r>
            <a:r>
              <a:rPr lang="en-US" dirty="0" smtClean="0"/>
              <a:t> structure </a:t>
            </a:r>
            <a:endParaRPr lang="ar-IQ" dirty="0"/>
          </a:p>
        </p:txBody>
      </p:sp>
      <p:sp>
        <p:nvSpPr>
          <p:cNvPr id="3" name="Content Placeholder 2"/>
          <p:cNvSpPr>
            <a:spLocks noGrp="1"/>
          </p:cNvSpPr>
          <p:nvPr>
            <p:ph idx="1"/>
          </p:nvPr>
        </p:nvSpPr>
        <p:spPr/>
        <p:txBody>
          <a:bodyPr/>
          <a:lstStyle/>
          <a:p>
            <a:pPr algn="just" rtl="0"/>
            <a:r>
              <a:rPr lang="en-US" sz="2400" dirty="0" smtClean="0"/>
              <a:t>The story has a tripartite structure. The first part begins with the meeting between Vera and </a:t>
            </a:r>
            <a:r>
              <a:rPr lang="en-US" sz="2400" dirty="0" err="1" smtClean="0"/>
              <a:t>Framton</a:t>
            </a:r>
            <a:r>
              <a:rPr lang="en-US" sz="2400" dirty="0" smtClean="0"/>
              <a:t>. The second part starts with the entrance of the aunt and the dialogue between her the guest. The third part comprises the return of the hunting party and how the visitor flees. The narrator employs flashback to divide these three parts, interrupting the present with a story-within-story inspired by the girl's imagined past. The end is surprising when the reader discovers that Vera is a liar. </a:t>
            </a:r>
          </a:p>
          <a:p>
            <a:pPr algn="l" rtl="0"/>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OPEN WINDOW : SATIRE</a:t>
            </a:r>
            <a:endParaRPr lang="ar-IQ" dirty="0"/>
          </a:p>
        </p:txBody>
      </p:sp>
      <p:sp>
        <p:nvSpPr>
          <p:cNvPr id="3" name="Content Placeholder 2"/>
          <p:cNvSpPr>
            <a:spLocks noGrp="1"/>
          </p:cNvSpPr>
          <p:nvPr>
            <p:ph idx="1"/>
          </p:nvPr>
        </p:nvSpPr>
        <p:spPr/>
        <p:txBody>
          <a:bodyPr>
            <a:normAutofit fontScale="92500"/>
          </a:bodyPr>
          <a:lstStyle/>
          <a:p>
            <a:pPr algn="just" rtl="0"/>
            <a:r>
              <a:rPr lang="en-US" dirty="0" smtClean="0"/>
              <a:t>Saki's stories frequently satirize and subvert the order of the Edwardian upper-middle class world of which Saki was a part. In this story, he does so by troubling and transforming the rural and calm setting of the formal house visit. Vera's story imbues the otherwise mannered and bourgeois scene with a grim tale of death and delusion. The supernatural theme invades and transforms the otherwise calm Edwardian sitting room. As the men approach the house, they are described in horror-inducing language; they are three figures that appear in the deepening twilight and noiselessly approach the house like phantoms. </a:t>
            </a:r>
          </a:p>
          <a:p>
            <a:pPr algn="l" rtl="0"/>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open window: irony</a:t>
            </a:r>
            <a:endParaRPr lang="ar-IQ" dirty="0"/>
          </a:p>
        </p:txBody>
      </p:sp>
      <p:sp>
        <p:nvSpPr>
          <p:cNvPr id="3" name="Content Placeholder 2"/>
          <p:cNvSpPr>
            <a:spLocks noGrp="1"/>
          </p:cNvSpPr>
          <p:nvPr>
            <p:ph idx="1"/>
          </p:nvPr>
        </p:nvSpPr>
        <p:spPr/>
        <p:txBody>
          <a:bodyPr>
            <a:normAutofit fontScale="92500" lnSpcReduction="20000"/>
          </a:bodyPr>
          <a:lstStyle/>
          <a:p>
            <a:pPr algn="l" rtl="0" fontAlgn="base"/>
            <a:r>
              <a:rPr lang="en-US" dirty="0" smtClean="0"/>
              <a:t>Vera’s Name (Verbal Irony).Vera’s name is a play on the word 'veracity', meaning 'truth'. Ironically, she is the trickster of the story, always spinning a new tale to her audience.</a:t>
            </a:r>
            <a:endParaRPr lang="en-US" b="1" dirty="0" smtClean="0"/>
          </a:p>
          <a:p>
            <a:pPr algn="l" rtl="0" fontAlgn="base"/>
            <a:r>
              <a:rPr lang="en-US" dirty="0" smtClean="0"/>
              <a:t>Girl Trickster (Situational Irony). In Saki’s time girls were frequently portrayed as trustworthy and honest people. It is thus ironic that he chooses a female character to play the role of trickster and storyteller in “The Open Window.”</a:t>
            </a:r>
            <a:endParaRPr lang="en-US" b="1" dirty="0" smtClean="0"/>
          </a:p>
          <a:p>
            <a:pPr algn="l" rtl="0" fontAlgn="base"/>
            <a:r>
              <a:rPr lang="en-US" dirty="0" err="1" smtClean="0"/>
              <a:t>Framton's</a:t>
            </a:r>
            <a:r>
              <a:rPr lang="en-US" dirty="0" smtClean="0"/>
              <a:t> Fright (Situational Irony). </a:t>
            </a:r>
            <a:r>
              <a:rPr lang="en-US" dirty="0" err="1" smtClean="0"/>
              <a:t>Framton</a:t>
            </a:r>
            <a:r>
              <a:rPr lang="en-US" dirty="0" smtClean="0"/>
              <a:t> retreats to the countryside in order to recover from a bout of nerves. Ironically, the countryside only adds to his anxiety and </a:t>
            </a:r>
            <a:r>
              <a:rPr lang="en-US" dirty="0" err="1" smtClean="0"/>
              <a:t>Framton</a:t>
            </a:r>
            <a:r>
              <a:rPr lang="en-US" dirty="0" smtClean="0"/>
              <a:t> is thrown into another nervous fit when he believes he has seen ghosts. </a:t>
            </a:r>
            <a:endParaRPr lang="en-US" b="1" dirty="0" smtClean="0"/>
          </a:p>
          <a:p>
            <a:pPr algn="l" rtl="0"/>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 Cont.</a:t>
            </a:r>
            <a:endParaRPr lang="ar-IQ" dirty="0"/>
          </a:p>
        </p:txBody>
      </p:sp>
      <p:sp>
        <p:nvSpPr>
          <p:cNvPr id="3" name="Content Placeholder 2"/>
          <p:cNvSpPr>
            <a:spLocks noGrp="1"/>
          </p:cNvSpPr>
          <p:nvPr>
            <p:ph idx="1"/>
          </p:nvPr>
        </p:nvSpPr>
        <p:spPr/>
        <p:txBody>
          <a:bodyPr>
            <a:normAutofit fontScale="77500" lnSpcReduction="20000"/>
          </a:bodyPr>
          <a:lstStyle/>
          <a:p>
            <a:pPr algn="l" rtl="0"/>
            <a:r>
              <a:rPr lang="en-US" b="1" dirty="0" smtClean="0"/>
              <a:t>Situational irony</a:t>
            </a:r>
            <a:r>
              <a:rPr lang="en-US" dirty="0" smtClean="0"/>
              <a:t>: The whole story is built on situational irony. The reader, like </a:t>
            </a:r>
            <a:r>
              <a:rPr lang="en-US" dirty="0" err="1" smtClean="0"/>
              <a:t>Mr</a:t>
            </a:r>
            <a:r>
              <a:rPr lang="en-US" dirty="0" smtClean="0"/>
              <a:t> </a:t>
            </a:r>
            <a:r>
              <a:rPr lang="en-US" dirty="0" err="1" smtClean="0"/>
              <a:t>Nuttel</a:t>
            </a:r>
            <a:r>
              <a:rPr lang="en-US" dirty="0" smtClean="0"/>
              <a:t> believes in Vera's story till the end; the reader is misled, deceived. He/she doesn't know what has actually happened until the end. The situation becomes ironical in retrospect when the reader actually understood what has really</a:t>
            </a:r>
          </a:p>
          <a:p>
            <a:pPr algn="l" rtl="0"/>
            <a:r>
              <a:rPr lang="en-US" dirty="0" smtClean="0"/>
              <a:t>happened.</a:t>
            </a:r>
          </a:p>
          <a:p>
            <a:pPr algn="l" rtl="0"/>
            <a:r>
              <a:rPr lang="en-US" dirty="0" smtClean="0"/>
              <a:t> </a:t>
            </a:r>
          </a:p>
          <a:p>
            <a:pPr algn="l" rtl="0"/>
            <a:r>
              <a:rPr lang="en-US" i="1" dirty="0" smtClean="0"/>
              <a:t> " I hope Vera has been amusing you" </a:t>
            </a:r>
            <a:r>
              <a:rPr lang="en-US" dirty="0" smtClean="0"/>
              <a:t>( in fact </a:t>
            </a:r>
            <a:r>
              <a:rPr lang="en-US" dirty="0" err="1" smtClean="0"/>
              <a:t>Mr</a:t>
            </a:r>
            <a:r>
              <a:rPr lang="en-US" dirty="0" smtClean="0"/>
              <a:t> </a:t>
            </a:r>
            <a:r>
              <a:rPr lang="en-US" dirty="0" err="1" smtClean="0"/>
              <a:t>Nuttel</a:t>
            </a:r>
            <a:r>
              <a:rPr lang="en-US" dirty="0" smtClean="0"/>
              <a:t> is not amused)</a:t>
            </a:r>
          </a:p>
          <a:p>
            <a:pPr algn="l" rtl="0"/>
            <a:r>
              <a:rPr lang="en-US" i="1" dirty="0" smtClean="0"/>
              <a:t> " The doctors agree in ordering complete rest, an absence of mental excitement, and avoidance of anything in the nature of violent physical exercise". </a:t>
            </a:r>
            <a:r>
              <a:rPr lang="en-US" dirty="0" smtClean="0"/>
              <a:t>In fact the reverse is going to take</a:t>
            </a:r>
            <a:r>
              <a:rPr lang="en-US" i="1" dirty="0" smtClean="0"/>
              <a:t> </a:t>
            </a:r>
            <a:r>
              <a:rPr lang="en-US" dirty="0" smtClean="0"/>
              <a:t>place.</a:t>
            </a:r>
          </a:p>
          <a:p>
            <a:pPr algn="l" rtl="0"/>
            <a:r>
              <a:rPr lang="en-US" i="1" dirty="0" smtClean="0"/>
              <a:t>"One would think he had seen a ghost". </a:t>
            </a:r>
            <a:r>
              <a:rPr lang="en-US" dirty="0" smtClean="0"/>
              <a:t>The ghosts were real people. Moreover Mrs. </a:t>
            </a:r>
            <a:r>
              <a:rPr lang="en-US" dirty="0" err="1" smtClean="0"/>
              <a:t>Sappleton</a:t>
            </a:r>
            <a:r>
              <a:rPr lang="en-US" dirty="0" smtClean="0"/>
              <a:t> was not aware at all of what was really happening.</a:t>
            </a:r>
          </a:p>
          <a:p>
            <a:pPr algn="l" rtl="0"/>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 Cont.</a:t>
            </a:r>
            <a:endParaRPr lang="ar-IQ" dirty="0"/>
          </a:p>
        </p:txBody>
      </p:sp>
      <p:sp>
        <p:nvSpPr>
          <p:cNvPr id="3" name="Content Placeholder 2"/>
          <p:cNvSpPr>
            <a:spLocks noGrp="1"/>
          </p:cNvSpPr>
          <p:nvPr>
            <p:ph idx="1"/>
          </p:nvPr>
        </p:nvSpPr>
        <p:spPr/>
        <p:txBody>
          <a:bodyPr>
            <a:normAutofit fontScale="92500" lnSpcReduction="10000"/>
          </a:bodyPr>
          <a:lstStyle/>
          <a:p>
            <a:pPr algn="just" rtl="0"/>
            <a:r>
              <a:rPr lang="en-US" b="1" dirty="0" smtClean="0"/>
              <a:t>Verbal irony</a:t>
            </a:r>
            <a:r>
              <a:rPr lang="en-US" dirty="0" smtClean="0"/>
              <a:t>: </a:t>
            </a:r>
            <a:r>
              <a:rPr lang="en-US" i="1" dirty="0" smtClean="0"/>
              <a:t> " silent communion"; </a:t>
            </a:r>
            <a:r>
              <a:rPr lang="en-US" dirty="0" smtClean="0"/>
              <a:t>Between Vera and </a:t>
            </a:r>
            <a:r>
              <a:rPr lang="en-US" dirty="0" err="1" smtClean="0"/>
              <a:t>Mr</a:t>
            </a:r>
            <a:r>
              <a:rPr lang="en-US" dirty="0" smtClean="0"/>
              <a:t> </a:t>
            </a:r>
            <a:r>
              <a:rPr lang="en-US" dirty="0" err="1" smtClean="0"/>
              <a:t>Nuttel</a:t>
            </a:r>
            <a:r>
              <a:rPr lang="en-US" dirty="0" smtClean="0"/>
              <a:t>, there is in fact no communion. </a:t>
            </a:r>
            <a:r>
              <a:rPr lang="en-US" dirty="0" err="1" smtClean="0"/>
              <a:t>Mr</a:t>
            </a:r>
            <a:r>
              <a:rPr lang="en-US" dirty="0" smtClean="0"/>
              <a:t> </a:t>
            </a:r>
            <a:r>
              <a:rPr lang="en-US" dirty="0" err="1" smtClean="0"/>
              <a:t>Nuttel</a:t>
            </a:r>
            <a:r>
              <a:rPr lang="en-US" dirty="0" smtClean="0"/>
              <a:t> is ill-at-ease and would like to break that " communion".</a:t>
            </a:r>
            <a:r>
              <a:rPr lang="en-US" i="1" dirty="0" smtClean="0"/>
              <a:t> "She has been very interesting" </a:t>
            </a:r>
            <a:r>
              <a:rPr lang="en-US" i="1" dirty="0" err="1" smtClean="0"/>
              <a:t>Mr</a:t>
            </a:r>
            <a:r>
              <a:rPr lang="en-US" i="1" dirty="0" smtClean="0"/>
              <a:t> </a:t>
            </a:r>
            <a:r>
              <a:rPr lang="en-US" i="1" dirty="0" err="1" smtClean="0"/>
              <a:t>Nuttel</a:t>
            </a:r>
            <a:r>
              <a:rPr lang="en-US" i="1" dirty="0" smtClean="0"/>
              <a:t> says</a:t>
            </a:r>
            <a:r>
              <a:rPr lang="en-US" dirty="0" smtClean="0"/>
              <a:t>. In fact he means that he learnt something interesting about her, about her supposedly madness. </a:t>
            </a:r>
            <a:r>
              <a:rPr lang="en-US" i="1" dirty="0" smtClean="0"/>
              <a:t> " coincidence". </a:t>
            </a:r>
            <a:r>
              <a:rPr lang="en-US" dirty="0" smtClean="0"/>
              <a:t>Here the irony comes from the author/narrator.</a:t>
            </a:r>
          </a:p>
          <a:p>
            <a:pPr algn="just" rtl="0"/>
            <a:r>
              <a:rPr lang="en-US" i="1" dirty="0" smtClean="0"/>
              <a:t>" Do you know, sometimes on still, quiet evenings like this, I almost get a creepy feeling that they will all walk in through that window" </a:t>
            </a:r>
            <a:r>
              <a:rPr lang="en-US" dirty="0" smtClean="0"/>
              <a:t>Of course she knows that they will come in since they</a:t>
            </a:r>
            <a:r>
              <a:rPr lang="en-US" i="1" dirty="0" smtClean="0"/>
              <a:t> </a:t>
            </a:r>
            <a:r>
              <a:rPr lang="en-US" dirty="0" smtClean="0"/>
              <a:t>never disappeared.</a:t>
            </a:r>
          </a:p>
          <a:p>
            <a:pPr algn="l"/>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TotalTime>
  <Words>727</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Saki’s The Open Window</vt:lpstr>
      <vt:lpstr> The Open Window: Plot </vt:lpstr>
      <vt:lpstr>Plot: Continues</vt:lpstr>
      <vt:lpstr>The Open Window:tripartite structure </vt:lpstr>
      <vt:lpstr>The OPEN WINDOW : SATIRE</vt:lpstr>
      <vt:lpstr>The open window: irony</vt:lpstr>
      <vt:lpstr>Irony: Cont.</vt:lpstr>
      <vt:lpstr>Irony: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Saki’s The Open Window</dc:title>
  <dc:creator>taleeno</dc:creator>
  <cp:lastModifiedBy>taleeno</cp:lastModifiedBy>
  <cp:revision>8</cp:revision>
  <dcterms:created xsi:type="dcterms:W3CDTF">2018-03-13T04:35:05Z</dcterms:created>
  <dcterms:modified xsi:type="dcterms:W3CDTF">2018-03-13T04:42:58Z</dcterms:modified>
</cp:coreProperties>
</file>